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1"/>
  </p:sldMasterIdLst>
  <p:notesMasterIdLst>
    <p:notesMasterId r:id="rId30"/>
  </p:notesMasterIdLst>
  <p:handoutMasterIdLst>
    <p:handoutMasterId r:id="rId31"/>
  </p:handoutMasterIdLst>
  <p:sldIdLst>
    <p:sldId id="286" r:id="rId2"/>
    <p:sldId id="260" r:id="rId3"/>
    <p:sldId id="257" r:id="rId4"/>
    <p:sldId id="258" r:id="rId5"/>
    <p:sldId id="259" r:id="rId6"/>
    <p:sldId id="287" r:id="rId7"/>
    <p:sldId id="261" r:id="rId8"/>
    <p:sldId id="278" r:id="rId9"/>
    <p:sldId id="288" r:id="rId10"/>
    <p:sldId id="290" r:id="rId11"/>
    <p:sldId id="292" r:id="rId12"/>
    <p:sldId id="272" r:id="rId13"/>
    <p:sldId id="273" r:id="rId14"/>
    <p:sldId id="291" r:id="rId15"/>
    <p:sldId id="271" r:id="rId16"/>
    <p:sldId id="274" r:id="rId17"/>
    <p:sldId id="276" r:id="rId18"/>
    <p:sldId id="277" r:id="rId19"/>
    <p:sldId id="275" r:id="rId20"/>
    <p:sldId id="262" r:id="rId21"/>
    <p:sldId id="263" r:id="rId22"/>
    <p:sldId id="270" r:id="rId23"/>
    <p:sldId id="268" r:id="rId24"/>
    <p:sldId id="269" r:id="rId25"/>
    <p:sldId id="265" r:id="rId26"/>
    <p:sldId id="266" r:id="rId27"/>
    <p:sldId id="267" r:id="rId28"/>
    <p:sldId id="279" r:id="rId29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80BFA01C-CD74-7845-B021-672224978863}">
          <p14:sldIdLst>
            <p14:sldId id="286"/>
            <p14:sldId id="260"/>
            <p14:sldId id="257"/>
            <p14:sldId id="258"/>
            <p14:sldId id="259"/>
            <p14:sldId id="287"/>
            <p14:sldId id="261"/>
            <p14:sldId id="278"/>
            <p14:sldId id="288"/>
            <p14:sldId id="290"/>
            <p14:sldId id="292"/>
            <p14:sldId id="272"/>
            <p14:sldId id="273"/>
            <p14:sldId id="291"/>
            <p14:sldId id="271"/>
            <p14:sldId id="274"/>
            <p14:sldId id="276"/>
            <p14:sldId id="277"/>
            <p14:sldId id="275"/>
            <p14:sldId id="262"/>
            <p14:sldId id="263"/>
            <p14:sldId id="270"/>
            <p14:sldId id="268"/>
            <p14:sldId id="269"/>
            <p14:sldId id="265"/>
            <p14:sldId id="266"/>
            <p14:sldId id="26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93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FA835F-C469-4761-BACB-505884B87334}" v="6" dt="2019-08-28T13:03:15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046" autoAdjust="0"/>
  </p:normalViewPr>
  <p:slideViewPr>
    <p:cSldViewPr snapToGrid="0" snapToObjects="1">
      <p:cViewPr varScale="1">
        <p:scale>
          <a:sx n="77" d="100"/>
          <a:sy n="77" d="100"/>
        </p:scale>
        <p:origin x="108" y="8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84"/>
    </p:cViewPr>
  </p:sorterViewPr>
  <p:notesViewPr>
    <p:cSldViewPr snapToGrid="0" snapToObjects="1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iper,Matthijs M.S." userId="46273550-fcb8-4b01-bfab-a2d6c6efad46" providerId="ADAL" clId="{B0FA835F-C469-4761-BACB-505884B87334}"/>
    <pc:docChg chg="custSel delSld modSld modSection">
      <pc:chgData name="Kuiper,Matthijs M.S." userId="46273550-fcb8-4b01-bfab-a2d6c6efad46" providerId="ADAL" clId="{B0FA835F-C469-4761-BACB-505884B87334}" dt="2019-08-28T13:03:25.570" v="44" actId="20577"/>
      <pc:docMkLst>
        <pc:docMk/>
      </pc:docMkLst>
      <pc:sldChg chg="addSp delSp modSp">
        <pc:chgData name="Kuiper,Matthijs M.S." userId="46273550-fcb8-4b01-bfab-a2d6c6efad46" providerId="ADAL" clId="{B0FA835F-C469-4761-BACB-505884B87334}" dt="2019-08-28T13:03:25.570" v="44" actId="20577"/>
        <pc:sldMkLst>
          <pc:docMk/>
          <pc:sldMk cId="3573577746" sldId="277"/>
        </pc:sldMkLst>
        <pc:spChg chg="add del mod">
          <ac:chgData name="Kuiper,Matthijs M.S." userId="46273550-fcb8-4b01-bfab-a2d6c6efad46" providerId="ADAL" clId="{B0FA835F-C469-4761-BACB-505884B87334}" dt="2019-08-28T13:02:53.442" v="14" actId="478"/>
          <ac:spMkLst>
            <pc:docMk/>
            <pc:sldMk cId="3573577746" sldId="277"/>
            <ac:spMk id="6" creationId="{0E67C653-0D1B-4D68-BE23-120F8208DB2F}"/>
          </ac:spMkLst>
        </pc:spChg>
        <pc:spChg chg="add mod">
          <ac:chgData name="Kuiper,Matthijs M.S." userId="46273550-fcb8-4b01-bfab-a2d6c6efad46" providerId="ADAL" clId="{B0FA835F-C469-4761-BACB-505884B87334}" dt="2019-08-28T13:03:25.570" v="44" actId="20577"/>
          <ac:spMkLst>
            <pc:docMk/>
            <pc:sldMk cId="3573577746" sldId="277"/>
            <ac:spMk id="7" creationId="{64323C3B-B618-411E-8FBC-A1C969C26F8A}"/>
          </ac:spMkLst>
        </pc:spChg>
        <pc:spChg chg="add mod">
          <ac:chgData name="Kuiper,Matthijs M.S." userId="46273550-fcb8-4b01-bfab-a2d6c6efad46" providerId="ADAL" clId="{B0FA835F-C469-4761-BACB-505884B87334}" dt="2019-08-28T13:03:17.745" v="35" actId="20577"/>
          <ac:spMkLst>
            <pc:docMk/>
            <pc:sldMk cId="3573577746" sldId="277"/>
            <ac:spMk id="8" creationId="{FA50808B-F68C-4B9B-8F1F-7634C88EFEB7}"/>
          </ac:spMkLst>
        </pc:spChg>
        <pc:picChg chg="mod modCrop">
          <ac:chgData name="Kuiper,Matthijs M.S." userId="46273550-fcb8-4b01-bfab-a2d6c6efad46" providerId="ADAL" clId="{B0FA835F-C469-4761-BACB-505884B87334}" dt="2019-08-28T13:02:06.337" v="8" actId="732"/>
          <ac:picMkLst>
            <pc:docMk/>
            <pc:sldMk cId="3573577746" sldId="277"/>
            <ac:picMk id="3" creationId="{00000000-0000-0000-0000-000000000000}"/>
          </ac:picMkLst>
        </pc:picChg>
        <pc:picChg chg="add mod">
          <ac:chgData name="Kuiper,Matthijs M.S." userId="46273550-fcb8-4b01-bfab-a2d6c6efad46" providerId="ADAL" clId="{B0FA835F-C469-4761-BACB-505884B87334}" dt="2019-08-28T13:02:49.636" v="13" actId="1076"/>
          <ac:picMkLst>
            <pc:docMk/>
            <pc:sldMk cId="3573577746" sldId="277"/>
            <ac:picMk id="5" creationId="{84286EB3-9F4B-46E0-AF8C-7B60ECFDFF98}"/>
          </ac:picMkLst>
        </pc:picChg>
      </pc:sldChg>
      <pc:sldChg chg="delSp modSp del">
        <pc:chgData name="Kuiper,Matthijs M.S." userId="46273550-fcb8-4b01-bfab-a2d6c6efad46" providerId="ADAL" clId="{B0FA835F-C469-4761-BACB-505884B87334}" dt="2019-08-28T11:34:08.543" v="4" actId="2696"/>
        <pc:sldMkLst>
          <pc:docMk/>
          <pc:sldMk cId="3420372890" sldId="280"/>
        </pc:sldMkLst>
        <pc:spChg chg="mod">
          <ac:chgData name="Kuiper,Matthijs M.S." userId="46273550-fcb8-4b01-bfab-a2d6c6efad46" providerId="ADAL" clId="{B0FA835F-C469-4761-BACB-505884B87334}" dt="2019-08-28T11:33:44.630" v="2" actId="27636"/>
          <ac:spMkLst>
            <pc:docMk/>
            <pc:sldMk cId="3420372890" sldId="280"/>
            <ac:spMk id="2" creationId="{00000000-0000-0000-0000-000000000000}"/>
          </ac:spMkLst>
        </pc:spChg>
        <pc:picChg chg="del">
          <ac:chgData name="Kuiper,Matthijs M.S." userId="46273550-fcb8-4b01-bfab-a2d6c6efad46" providerId="ADAL" clId="{B0FA835F-C469-4761-BACB-505884B87334}" dt="2019-08-28T11:34:04.822" v="3" actId="478"/>
          <ac:picMkLst>
            <pc:docMk/>
            <pc:sldMk cId="3420372890" sldId="280"/>
            <ac:picMk id="4" creationId="{00000000-0000-0000-0000-000000000000}"/>
          </ac:picMkLst>
        </pc:picChg>
      </pc:sldChg>
      <pc:sldChg chg="addSp modSp del">
        <pc:chgData name="Kuiper,Matthijs M.S." userId="46273550-fcb8-4b01-bfab-a2d6c6efad46" providerId="ADAL" clId="{B0FA835F-C469-4761-BACB-505884B87334}" dt="2019-08-28T11:34:49.876" v="7" actId="2696"/>
        <pc:sldMkLst>
          <pc:docMk/>
          <pc:sldMk cId="2985318404" sldId="281"/>
        </pc:sldMkLst>
        <pc:spChg chg="mod">
          <ac:chgData name="Kuiper,Matthijs M.S." userId="46273550-fcb8-4b01-bfab-a2d6c6efad46" providerId="ADAL" clId="{B0FA835F-C469-4761-BACB-505884B87334}" dt="2019-08-28T11:34:19.637" v="5"/>
          <ac:spMkLst>
            <pc:docMk/>
            <pc:sldMk cId="2985318404" sldId="281"/>
            <ac:spMk id="4" creationId="{00000000-0000-0000-0000-000000000000}"/>
          </ac:spMkLst>
        </pc:spChg>
        <pc:picChg chg="add">
          <ac:chgData name="Kuiper,Matthijs M.S." userId="46273550-fcb8-4b01-bfab-a2d6c6efad46" providerId="ADAL" clId="{B0FA835F-C469-4761-BACB-505884B87334}" dt="2019-08-28T11:34:27.658" v="6"/>
          <ac:picMkLst>
            <pc:docMk/>
            <pc:sldMk cId="2985318404" sldId="281"/>
            <ac:picMk id="2" creationId="{70BA7333-1073-4D9D-B779-97656E6B0761}"/>
          </ac:picMkLst>
        </pc:picChg>
      </pc:sldChg>
      <pc:sldChg chg="del">
        <pc:chgData name="Kuiper,Matthijs M.S." userId="46273550-fcb8-4b01-bfab-a2d6c6efad46" providerId="ADAL" clId="{B0FA835F-C469-4761-BACB-505884B87334}" dt="2019-08-28T11:32:26.920" v="0" actId="2696"/>
        <pc:sldMkLst>
          <pc:docMk/>
          <pc:sldMk cId="1572752240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5046B-E3A6-4E43-9D24-8C38ABDF8202}" type="datetimeFigureOut">
              <a:t>8/28/2019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CFB6-CBE2-1D40-B0FD-77D0D9479B87}" type="slidenum"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425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9D7AB-8222-4241-A75A-1D9968DB0AC0}" type="datetimeFigureOut">
              <a:rPr lang="en-GB" smtClean="0"/>
              <a:t>28/08/2019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E16020-3346-4CE2-AC29-4A1F4C9BE9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204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Discuss with</a:t>
            </a:r>
            <a:r>
              <a:rPr lang="en-GB" baseline="0" dirty="0"/>
              <a:t> the class:</a:t>
            </a:r>
          </a:p>
          <a:p>
            <a:r>
              <a:rPr lang="en-GB" dirty="0"/>
              <a:t>1. What do you do if something fails? For example, the bus is late.</a:t>
            </a:r>
          </a:p>
          <a:p>
            <a:r>
              <a:rPr lang="en-GB" dirty="0"/>
              <a:t>2. But also things that can be done in parallel or in a different order.</a:t>
            </a:r>
          </a:p>
          <a:p>
            <a:r>
              <a:rPr lang="en-GB" dirty="0"/>
              <a:t>4. Risks? (missing the bus)</a:t>
            </a:r>
          </a:p>
          <a:p>
            <a:r>
              <a:rPr lang="en-GB" dirty="0"/>
              <a:t>5. IST and SOLL, so where are you now and where do you want to go</a:t>
            </a:r>
          </a:p>
          <a:p>
            <a:r>
              <a:rPr lang="en-GB" dirty="0"/>
              <a:t>6. Do all steps also add something relevant? (lean)</a:t>
            </a:r>
          </a:p>
          <a:p>
            <a:r>
              <a:rPr lang="en-GB" dirty="0"/>
              <a:t>7. The organizational environment is the sphere of influence in which your process is present. This way you cannot adjust the bus times, but you do interact with them.</a:t>
            </a:r>
          </a:p>
          <a:p>
            <a:r>
              <a:rPr lang="en-GB" dirty="0"/>
              <a:t>8.</a:t>
            </a:r>
            <a:r>
              <a:rPr lang="en-GB" baseline="0" dirty="0"/>
              <a:t> </a:t>
            </a:r>
            <a:r>
              <a:rPr lang="en-GB" dirty="0"/>
              <a:t>Not every step has to add value. If you first want to play angry birds, that does not add value, but it is part of 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B0150-2730-4E51-8742-AEF2296C929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69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Inbound logistics</a:t>
            </a:r>
            <a:r>
              <a:rPr lang="en-GB" dirty="0"/>
              <a:t>: receiving and warehousing of raw material or goods coming into the business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Outbound logistics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refers to the same for goods going out of a business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convert the inputs in the desired product. Examples: machining, packaging, assembly, equipment maintenance, testing, printing and facility operations.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Marketing and</a:t>
            </a:r>
            <a:r>
              <a:rPr lang="en-GB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sales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Examples: advertising, promotion, sales force, quoting, channel selection, channel relations and pricing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Examples: installation, repair, training, parts supply and product adjustment.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4A6BF-60A6-4D4E-8972-07DAA05FA20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40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Procurement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machinery, laboratory equipment, office equipment and buildings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4A6BF-60A6-4D4E-8972-07DAA05FA20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197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 Development (R&amp;D)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efforts to improve the product and the process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4A6BF-60A6-4D4E-8972-07DAA05FA20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12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HRM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consists of activities involved in the recruiting, hiring (and firing), training, development and compensation of all types of personnel.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4A6BF-60A6-4D4E-8972-07DAA05FA20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48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Firm 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consists of a number of activities including general (strategic) management, planning, finance, accounting, legal, government affairs and quality management.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4A6BF-60A6-4D4E-8972-07DAA05FA20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014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Margin</a:t>
            </a:r>
            <a:r>
              <a:rPr lang="en-GB" dirty="0"/>
              <a:t> is profits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4A6BF-60A6-4D4E-8972-07DAA05FA20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549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</a:t>
            </a:r>
            <a:r>
              <a:rPr lang="en-GB" dirty="0">
                <a:effectLst/>
              </a:rPr>
              <a:t>a series of nine activities that add value to the Fen Side experience</a:t>
            </a:r>
          </a:p>
          <a:p>
            <a:r>
              <a:rPr lang="en-GB" dirty="0">
                <a:effectLst/>
              </a:rPr>
              <a:t>place the appropriate letter  onto the value chain.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4A6BF-60A6-4D4E-8972-07DAA05FA20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400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50383" y="4630341"/>
            <a:ext cx="4632303" cy="273844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062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5E7C3-4D83-41B2-978A-433C6F7760F4}" type="datetimeFigureOut">
              <a:rPr lang="en-GB" smtClean="0"/>
              <a:t>28/08/2019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255B-0F06-451B-80AE-749F175402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54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2894954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289495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150383" y="4630341"/>
            <a:ext cx="46323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027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285598"/>
            <a:ext cx="4040188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1285598"/>
            <a:ext cx="4041775" cy="29622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50383" y="4630341"/>
            <a:ext cx="4632303" cy="273844"/>
          </a:xfrm>
          <a:prstGeom prst="rect">
            <a:avLst/>
          </a:prstGeom>
        </p:spPr>
        <p:txBody>
          <a:bodyPr/>
          <a:lstStyle/>
          <a:p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8157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0939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-C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heet breedbeeld PPT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1279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79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-C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sheet breedbeeld PPT-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1279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8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blad-C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sheet breedbeeld PPT-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1279" cy="5166000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356555" y="4630341"/>
            <a:ext cx="4426131" cy="273844"/>
          </a:xfrm>
          <a:prstGeom prst="rect">
            <a:avLst/>
          </a:prstGeom>
        </p:spPr>
        <p:txBody>
          <a:bodyPr/>
          <a:lstStyle/>
          <a:p>
            <a:r>
              <a:rPr lang="nl-NL"/>
              <a:t>Footer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1610267" cy="274637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59832" y="279400"/>
            <a:ext cx="8326967" cy="2775656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/>
              <a:t>Title of presentation, Arial 32pt</a:t>
            </a:r>
          </a:p>
        </p:txBody>
      </p:sp>
    </p:spTree>
    <p:extLst>
      <p:ext uri="{BB962C8B-B14F-4D97-AF65-F5344CB8AC3E}">
        <p14:creationId xmlns:p14="http://schemas.microsoft.com/office/powerpoint/2010/main" val="1151646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blad-D_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sheet breedbeeld PPT-p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1279" cy="5166000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738642" y="4767263"/>
            <a:ext cx="4281158" cy="274637"/>
          </a:xfrm>
          <a:prstGeom prst="rect">
            <a:avLst/>
          </a:prstGeom>
        </p:spPr>
        <p:txBody>
          <a:bodyPr/>
          <a:lstStyle/>
          <a:p>
            <a:r>
              <a:rPr lang="nl-NL"/>
              <a:t>Footer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1610267" cy="274637"/>
          </a:xfrm>
          <a:prstGeom prst="rect">
            <a:avLst/>
          </a:prstGeom>
        </p:spPr>
        <p:txBody>
          <a:bodyPr/>
          <a:lstStyle/>
          <a:p>
            <a:fld id="{CC1A7FFB-7E9A-E347-8F80-8E2C647B3625}" type="slidenum">
              <a:rPr lang="nl-NL"/>
              <a:t>‹#›</a:t>
            </a:fld>
            <a:endParaRPr lang="nl-NL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359832" y="279400"/>
            <a:ext cx="8326967" cy="2775656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nl-NL"/>
              <a:t>Title of presentation, Arial 32pt</a:t>
            </a:r>
          </a:p>
        </p:txBody>
      </p:sp>
    </p:spTree>
    <p:extLst>
      <p:ext uri="{BB962C8B-B14F-4D97-AF65-F5344CB8AC3E}">
        <p14:creationId xmlns:p14="http://schemas.microsoft.com/office/powerpoint/2010/main" val="50951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5E7C3-4D83-41B2-978A-433C6F7760F4}" type="datetimeFigureOut">
              <a:rPr lang="en-GB" smtClean="0"/>
              <a:t>28/08/2019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3255B-0F06-451B-80AE-749F175402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057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sheet breedbeeld PPT-6.jp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 van presentatie,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28745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2" y="4641986"/>
            <a:ext cx="82979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C1A7FFB-7E9A-E347-8F80-8E2C647B362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150383" y="4630341"/>
            <a:ext cx="46323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nl-NL" dirty="0" err="1"/>
              <a:t>Footer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956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5" r:id="rId2"/>
    <p:sldLayoutId id="2147483826" r:id="rId3"/>
    <p:sldLayoutId id="2147483830" r:id="rId4"/>
    <p:sldLayoutId id="2147483814" r:id="rId5"/>
    <p:sldLayoutId id="2147483831" r:id="rId6"/>
    <p:sldLayoutId id="2147483810" r:id="rId7"/>
    <p:sldLayoutId id="2147483812" r:id="rId8"/>
    <p:sldLayoutId id="2147483832" r:id="rId9"/>
    <p:sldLayoutId id="2147483833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fixturescloseup.com/2014/07/03/cowhide-merchandising-at-ikea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8p2H7EvoGM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D070-B8FD-4543-BFE6-B0F39A5C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2214022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Data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433E0-F0D9-4B33-96CF-65DEB624A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23103"/>
            <a:ext cx="8229600" cy="13516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Week 2, Business processes</a:t>
            </a:r>
          </a:p>
        </p:txBody>
      </p:sp>
    </p:spTree>
    <p:extLst>
      <p:ext uri="{BB962C8B-B14F-4D97-AF65-F5344CB8AC3E}">
        <p14:creationId xmlns:p14="http://schemas.microsoft.com/office/powerpoint/2010/main" val="226495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this to that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Means you`re going to change the process to improve throughput time or effectiveness.</a:t>
            </a:r>
          </a:p>
          <a:p>
            <a:r>
              <a:rPr lang="en-GB" dirty="0"/>
              <a:t>Analyse the process, find bottlenecks and unwanted effects.</a:t>
            </a:r>
          </a:p>
          <a:p>
            <a:r>
              <a:rPr lang="en-GB" dirty="0"/>
              <a:t>Propose a new, improved process.</a:t>
            </a:r>
          </a:p>
        </p:txBody>
      </p:sp>
    </p:spTree>
    <p:extLst>
      <p:ext uri="{BB962C8B-B14F-4D97-AF65-F5344CB8AC3E}">
        <p14:creationId xmlns:p14="http://schemas.microsoft.com/office/powerpoint/2010/main" val="37348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 devil's triangle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3723" y="1092559"/>
            <a:ext cx="3821754" cy="3263504"/>
          </a:xfrm>
        </p:spPr>
        <p:txBody>
          <a:bodyPr>
            <a:normAutofit fontScale="92500"/>
          </a:bodyPr>
          <a:lstStyle/>
          <a:p>
            <a:r>
              <a:rPr lang="en-GB" dirty="0"/>
              <a:t>Do you want a quick breakfast (not very delicious)</a:t>
            </a:r>
          </a:p>
          <a:p>
            <a:r>
              <a:rPr lang="en-GB" dirty="0"/>
              <a:t>Do you want a delicious breakfast (not very quick)</a:t>
            </a:r>
          </a:p>
          <a:p>
            <a:r>
              <a:rPr lang="en-GB" dirty="0"/>
              <a:t>Do you want a quick, delicious breakfast (you`ll have to buy it and pay for it)</a:t>
            </a:r>
          </a:p>
        </p:txBody>
      </p:sp>
      <p:pic>
        <p:nvPicPr>
          <p:cNvPr id="4" name="Picture 2" descr="http://danielbelen.com/wp-content/uploads/2014/03/Iron-Triangle-Venn-02-we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961"/>
            <a:ext cx="4450023" cy="44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148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Throughput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99" y="1821656"/>
            <a:ext cx="8386430" cy="175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2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throughput time?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349" y="1268017"/>
            <a:ext cx="5450681" cy="30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6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Bottleneck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281" y="1369219"/>
            <a:ext cx="2086583" cy="326350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Where are the bottlenecks in the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654" y="1268016"/>
            <a:ext cx="6386513" cy="329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1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Bottleneck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2534099" cy="3263504"/>
          </a:xfrm>
        </p:spPr>
        <p:txBody>
          <a:bodyPr>
            <a:normAutofit/>
          </a:bodyPr>
          <a:lstStyle/>
          <a:p>
            <a:r>
              <a:rPr lang="en-GB" sz="2000" dirty="0"/>
              <a:t>Process step that is essential but takes the longest time</a:t>
            </a:r>
          </a:p>
          <a:p>
            <a:r>
              <a:rPr lang="en-GB" sz="2000" dirty="0"/>
              <a:t>What is the bottleneck here?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98105"/>
            <a:ext cx="4886325" cy="5572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239" y="838634"/>
            <a:ext cx="5450681" cy="30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0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679"/>
          <a:stretch/>
        </p:blipFill>
        <p:spPr>
          <a:xfrm>
            <a:off x="653786" y="880744"/>
            <a:ext cx="7815263" cy="2535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86" y="3509163"/>
            <a:ext cx="7466796" cy="93973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C4A6D9-4384-473A-9824-BC7CB0BBD52F}"/>
              </a:ext>
            </a:extLst>
          </p:cNvPr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rgbClr val="66006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Bottleneck Example</a:t>
            </a:r>
          </a:p>
        </p:txBody>
      </p:sp>
    </p:spTree>
    <p:extLst>
      <p:ext uri="{BB962C8B-B14F-4D97-AF65-F5344CB8AC3E}">
        <p14:creationId xmlns:p14="http://schemas.microsoft.com/office/powerpoint/2010/main" val="2648923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0312"/>
          <a:stretch/>
        </p:blipFill>
        <p:spPr>
          <a:xfrm>
            <a:off x="1351129" y="1063625"/>
            <a:ext cx="6117677" cy="371650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4CAE805-B6B6-4FE0-AEEA-96817214A0C5}"/>
              </a:ext>
            </a:extLst>
          </p:cNvPr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rgbClr val="66006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Adding Value</a:t>
            </a:r>
          </a:p>
        </p:txBody>
      </p:sp>
    </p:spTree>
    <p:extLst>
      <p:ext uri="{BB962C8B-B14F-4D97-AF65-F5344CB8AC3E}">
        <p14:creationId xmlns:p14="http://schemas.microsoft.com/office/powerpoint/2010/main" val="47043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9409" t="15340" r="1483" b="9199"/>
          <a:stretch/>
        </p:blipFill>
        <p:spPr>
          <a:xfrm>
            <a:off x="5110619" y="841248"/>
            <a:ext cx="2238702" cy="37185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55545C-94C4-45DB-97DA-5BBEC7D9B101}"/>
              </a:ext>
            </a:extLst>
          </p:cNvPr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rgbClr val="66006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Benefits of adding value</a:t>
            </a:r>
          </a:p>
        </p:txBody>
      </p:sp>
      <p:pic>
        <p:nvPicPr>
          <p:cNvPr id="5" name="Picture 4" descr="A brown and white cow&#10;&#10;Description automatically generated">
            <a:extLst>
              <a:ext uri="{FF2B5EF4-FFF2-40B4-BE49-F238E27FC236}">
                <a16:creationId xmlns:a16="http://schemas.microsoft.com/office/drawing/2014/main" id="{84286EB3-9F4B-46E0-AF8C-7B60ECFDF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7200" y="1063625"/>
            <a:ext cx="2999636" cy="2249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323C3B-B618-411E-8FBC-A1C969C26F8A}"/>
              </a:ext>
            </a:extLst>
          </p:cNvPr>
          <p:cNvSpPr txBox="1"/>
          <p:nvPr/>
        </p:nvSpPr>
        <p:spPr>
          <a:xfrm>
            <a:off x="1315233" y="3707704"/>
            <a:ext cx="19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Cheap raw leather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A50808B-F68C-4B9B-8F1F-7634C88EFEB7}"/>
              </a:ext>
            </a:extLst>
          </p:cNvPr>
          <p:cNvSpPr/>
          <p:nvPr/>
        </p:nvSpPr>
        <p:spPr>
          <a:xfrm>
            <a:off x="3820438" y="2242159"/>
            <a:ext cx="1290181" cy="4634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becomes</a:t>
            </a:r>
          </a:p>
        </p:txBody>
      </p:sp>
    </p:spTree>
    <p:extLst>
      <p:ext uri="{BB962C8B-B14F-4D97-AF65-F5344CB8AC3E}">
        <p14:creationId xmlns:p14="http://schemas.microsoft.com/office/powerpoint/2010/main" val="3573577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41" y="610469"/>
            <a:ext cx="5774007" cy="43266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E2129DF-472A-4312-96EF-C7263A2500AC}"/>
              </a:ext>
            </a:extLst>
          </p:cNvPr>
          <p:cNvSpPr txBox="1">
            <a:spLocks/>
          </p:cNvSpPr>
          <p:nvPr/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rgbClr val="66006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Added value</a:t>
            </a:r>
          </a:p>
        </p:txBody>
      </p:sp>
    </p:spTree>
    <p:extLst>
      <p:ext uri="{BB962C8B-B14F-4D97-AF65-F5344CB8AC3E}">
        <p14:creationId xmlns:p14="http://schemas.microsoft.com/office/powerpoint/2010/main" val="108161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Today’s</a:t>
            </a:r>
            <a:r>
              <a:rPr lang="nl-NL" dirty="0"/>
              <a:t> </a:t>
            </a:r>
            <a:r>
              <a:rPr lang="nl-NL" dirty="0" err="1"/>
              <a:t>lesson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Processes</a:t>
            </a:r>
            <a:endParaRPr lang="nl-NL" dirty="0"/>
          </a:p>
          <a:p>
            <a:r>
              <a:rPr lang="nl-NL" dirty="0"/>
              <a:t>Throughput</a:t>
            </a:r>
          </a:p>
          <a:p>
            <a:r>
              <a:rPr lang="nl-NL" dirty="0"/>
              <a:t>Bottlenecks</a:t>
            </a:r>
          </a:p>
          <a:p>
            <a:r>
              <a:rPr lang="nl-NL" dirty="0" err="1"/>
              <a:t>Added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r>
              <a:rPr lang="nl-NL" dirty="0"/>
              <a:t>Value chain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5487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63625"/>
            <a:ext cx="7886700" cy="361752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Every process step adds value</a:t>
            </a:r>
          </a:p>
          <a:p>
            <a:r>
              <a:rPr lang="en-GB" dirty="0"/>
              <a:t>For which product would you pay more per kg? Raw green coffee beans or finished product?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Why? What is the added value?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966" y="2293937"/>
            <a:ext cx="1785938" cy="1785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751" y="238887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1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3446962" cy="382769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GB" dirty="0"/>
              <a:t>Value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1683"/>
            <a:ext cx="7886700" cy="300030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dirty="0"/>
              <a:t>A value chain is a set of activities that a firm operating in a specific industry performs in order to deliver a valuable product or service for the market.</a:t>
            </a:r>
          </a:p>
          <a:p>
            <a:endParaRPr lang="en-GB" dirty="0"/>
          </a:p>
          <a:p>
            <a:r>
              <a:rPr lang="en-GB" dirty="0">
                <a:hlinkClick r:id="rId2"/>
              </a:rPr>
              <a:t>https://www.youtube.com/watch?v=g8p2H7EvoGM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001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29" y="972741"/>
            <a:ext cx="5357003" cy="383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47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08" y="996751"/>
            <a:ext cx="5729574" cy="368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57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983" y="1029827"/>
            <a:ext cx="5696569" cy="363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2" y="937414"/>
            <a:ext cx="5844969" cy="37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54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872" y="940948"/>
            <a:ext cx="5852113" cy="37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656" y="928212"/>
            <a:ext cx="7137416" cy="374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90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69" y="112594"/>
            <a:ext cx="7472148" cy="685801"/>
          </a:xfrm>
        </p:spPr>
        <p:txBody>
          <a:bodyPr/>
          <a:lstStyle/>
          <a:p>
            <a:r>
              <a:rPr lang="en-GB" dirty="0"/>
              <a:t>Exercise value chain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68" y="798394"/>
            <a:ext cx="8700447" cy="4345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b="1" dirty="0"/>
              <a:t>Fen Side Golf Course </a:t>
            </a:r>
            <a:r>
              <a:rPr lang="en-GB" sz="1600" dirty="0"/>
              <a:t>is an internationally known Scottish golf facility. It is not just an eighteen hole world-class golf course, it has a five star hotel with 250 luxury rooms, and private leisure centre, indoor tennis courts, as well as a series of top class restaurants.</a:t>
            </a:r>
          </a:p>
          <a:p>
            <a:r>
              <a:rPr lang="en-GB" sz="1600" dirty="0"/>
              <a:t>A. All staff are trained to the highest industry standards.</a:t>
            </a:r>
          </a:p>
          <a:p>
            <a:r>
              <a:rPr lang="en-GB" sz="1600" dirty="0"/>
              <a:t>B. The hotel management team focus on goals set out in their strategic plan.</a:t>
            </a:r>
          </a:p>
          <a:p>
            <a:r>
              <a:rPr lang="en-GB" sz="1600" dirty="0"/>
              <a:t>C. All golf course fairways are trimmed and watered daily.</a:t>
            </a:r>
          </a:p>
          <a:p>
            <a:r>
              <a:rPr lang="en-GB" sz="1600" dirty="0"/>
              <a:t>D. Fresh fruit and vegetables are delivered and prepared every day.</a:t>
            </a:r>
          </a:p>
          <a:p>
            <a:r>
              <a:rPr lang="en-GB" sz="1600" dirty="0"/>
              <a:t>E. The hotel has an advanced room reservation system.</a:t>
            </a:r>
          </a:p>
          <a:p>
            <a:r>
              <a:rPr lang="en-GB" sz="1600" dirty="0"/>
              <a:t>F. Fen Side is promoted through magazines targeted at the wealthy and influential.</a:t>
            </a:r>
          </a:p>
          <a:p>
            <a:r>
              <a:rPr lang="en-GB" sz="1600" dirty="0"/>
              <a:t>G. The whole experience is based upon high quality, professional</a:t>
            </a:r>
            <a:r>
              <a:rPr lang="en-GB" sz="1600" i="1" dirty="0"/>
              <a:t> service</a:t>
            </a:r>
            <a:r>
              <a:rPr lang="en-GB" sz="1600" dirty="0"/>
              <a:t> at every stage.</a:t>
            </a:r>
          </a:p>
          <a:p>
            <a:r>
              <a:rPr lang="en-GB" sz="1600" dirty="0"/>
              <a:t>H. Limousines are available to take guests to airports as they finish their stay.</a:t>
            </a:r>
          </a:p>
          <a:p>
            <a:r>
              <a:rPr lang="en-GB" sz="1600" dirty="0"/>
              <a:t>I. Fen Side has a series of contracts with suppliers of meat and fish.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902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process</a:t>
            </a:r>
          </a:p>
        </p:txBody>
      </p:sp>
      <p:pic>
        <p:nvPicPr>
          <p:cNvPr id="1026" name="Picture 2" descr="Image result for input process outpu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68686"/>
            <a:ext cx="7315200" cy="22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28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input process outpu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2" b="29803"/>
          <a:stretch/>
        </p:blipFill>
        <p:spPr bwMode="auto">
          <a:xfrm>
            <a:off x="1042255" y="2744354"/>
            <a:ext cx="7149767" cy="158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D3FCCF-8010-4F45-9B22-27BCEFFDDD08}"/>
              </a:ext>
            </a:extLst>
          </p:cNvPr>
          <p:cNvGrpSpPr/>
          <p:nvPr/>
        </p:nvGrpSpPr>
        <p:grpSpPr>
          <a:xfrm>
            <a:off x="1170278" y="1242362"/>
            <a:ext cx="6803443" cy="1371894"/>
            <a:chOff x="1331260" y="1903810"/>
            <a:chExt cx="6803443" cy="13718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3294" y="1903810"/>
              <a:ext cx="2157413" cy="133588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331260" y="1928309"/>
              <a:ext cx="1565237" cy="13473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>
                  <a:solidFill>
                    <a:schemeClr val="tx1"/>
                  </a:solidFill>
                </a:rPr>
                <a:t>Raw green coffee beans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569466" y="1928309"/>
              <a:ext cx="1565237" cy="13473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>
                  <a:solidFill>
                    <a:schemeClr val="tx1"/>
                  </a:solidFill>
                </a:rPr>
                <a:t>Roasted coffee beans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824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6375"/>
            <a:ext cx="8348597" cy="857250"/>
          </a:xfrm>
        </p:spPr>
        <p:txBody>
          <a:bodyPr>
            <a:normAutofit fontScale="90000"/>
          </a:bodyPr>
          <a:lstStyle/>
          <a:p>
            <a:r>
              <a:rPr lang="en-GB" dirty="0"/>
              <a:t>Output from one process can be the input for another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25F06D-E2C8-4C9F-86FA-907E18358ECB}"/>
              </a:ext>
            </a:extLst>
          </p:cNvPr>
          <p:cNvGrpSpPr/>
          <p:nvPr/>
        </p:nvGrpSpPr>
        <p:grpSpPr>
          <a:xfrm>
            <a:off x="700300" y="1289333"/>
            <a:ext cx="7862393" cy="1428978"/>
            <a:chOff x="742573" y="1898052"/>
            <a:chExt cx="7862393" cy="14289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1731" y="2003822"/>
              <a:ext cx="4300538" cy="113585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039729" y="1898052"/>
              <a:ext cx="1565237" cy="13473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>
                  <a:solidFill>
                    <a:schemeClr val="tx1"/>
                  </a:solidFill>
                </a:rPr>
                <a:t>Coffee concentrate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42573" y="1979635"/>
              <a:ext cx="1565237" cy="13473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>
                  <a:solidFill>
                    <a:schemeClr val="tx1"/>
                  </a:solidFill>
                </a:rPr>
                <a:t>Roasted coffee beans</a:t>
              </a:r>
            </a:p>
          </p:txBody>
        </p:sp>
      </p:grpSp>
      <p:pic>
        <p:nvPicPr>
          <p:cNvPr id="7" name="Picture 2" descr="Image result for input process outpu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5" b="26607"/>
          <a:stretch/>
        </p:blipFill>
        <p:spPr bwMode="auto">
          <a:xfrm>
            <a:off x="973897" y="2886402"/>
            <a:ext cx="7315200" cy="134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35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another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704740-EEAB-420C-9B87-D36F5D34A775}"/>
              </a:ext>
            </a:extLst>
          </p:cNvPr>
          <p:cNvGrpSpPr/>
          <p:nvPr/>
        </p:nvGrpSpPr>
        <p:grpSpPr>
          <a:xfrm>
            <a:off x="961783" y="1010610"/>
            <a:ext cx="7189248" cy="1452103"/>
            <a:chOff x="961783" y="1910953"/>
            <a:chExt cx="7189248" cy="1452103"/>
          </a:xfrm>
        </p:grpSpPr>
        <p:sp>
          <p:nvSpPr>
            <p:cNvPr id="5" name="Rectangle 4"/>
            <p:cNvSpPr/>
            <p:nvPr/>
          </p:nvSpPr>
          <p:spPr>
            <a:xfrm>
              <a:off x="961783" y="2003821"/>
              <a:ext cx="1565237" cy="13473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>
                  <a:solidFill>
                    <a:schemeClr val="tx1"/>
                  </a:solidFill>
                </a:rPr>
                <a:t>Coffee concentrate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39616" y="1910953"/>
              <a:ext cx="3864769" cy="132159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585794" y="2015661"/>
              <a:ext cx="1565237" cy="13473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>
                  <a:solidFill>
                    <a:schemeClr val="tx1"/>
                  </a:solidFill>
                </a:rPr>
                <a:t>Freeze-dried coffee </a:t>
              </a:r>
            </a:p>
          </p:txBody>
        </p:sp>
      </p:grpSp>
      <p:pic>
        <p:nvPicPr>
          <p:cNvPr id="8" name="Picture 2" descr="Image result for input process outpu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3" b="22767"/>
          <a:stretch/>
        </p:blipFill>
        <p:spPr bwMode="auto">
          <a:xfrm>
            <a:off x="914400" y="2811297"/>
            <a:ext cx="7315200" cy="132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95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another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CBFBA6-52D3-4F2E-8C7C-49E948B0EF61}"/>
              </a:ext>
            </a:extLst>
          </p:cNvPr>
          <p:cNvGrpSpPr/>
          <p:nvPr/>
        </p:nvGrpSpPr>
        <p:grpSpPr>
          <a:xfrm>
            <a:off x="1484649" y="1085831"/>
            <a:ext cx="6174702" cy="1349987"/>
            <a:chOff x="977020" y="1876456"/>
            <a:chExt cx="6174702" cy="1349987"/>
          </a:xfrm>
        </p:grpSpPr>
        <p:sp>
          <p:nvSpPr>
            <p:cNvPr id="5" name="Rectangle 4"/>
            <p:cNvSpPr/>
            <p:nvPr/>
          </p:nvSpPr>
          <p:spPr>
            <a:xfrm>
              <a:off x="977020" y="1879048"/>
              <a:ext cx="1565237" cy="13473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>
                  <a:solidFill>
                    <a:schemeClr val="tx1"/>
                  </a:solidFill>
                </a:rPr>
                <a:t>Freeze-dried coffee 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586485" y="1876456"/>
              <a:ext cx="1565237" cy="13473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350" dirty="0">
                  <a:solidFill>
                    <a:schemeClr val="tx1"/>
                  </a:solidFill>
                </a:rPr>
                <a:t>Your coffee product in the shop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1649" y="2216746"/>
              <a:ext cx="2707481" cy="921544"/>
            </a:xfrm>
            <a:prstGeom prst="rect">
              <a:avLst/>
            </a:prstGeom>
          </p:spPr>
        </p:pic>
      </p:grpSp>
      <p:pic>
        <p:nvPicPr>
          <p:cNvPr id="8" name="Picture 2" descr="Image result for input process outpu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8" b="24603"/>
          <a:stretch/>
        </p:blipFill>
        <p:spPr bwMode="auto">
          <a:xfrm>
            <a:off x="914400" y="2707684"/>
            <a:ext cx="7315200" cy="134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60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Draw the process of making a sandwich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1846445"/>
            <a:ext cx="4086225" cy="28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8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08" y="0"/>
            <a:ext cx="6309360" cy="1411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83" y="1766754"/>
            <a:ext cx="6383655" cy="1285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83" y="3556369"/>
            <a:ext cx="7229475" cy="130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7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angepast ontwer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5637F3F6-B3F2-4B6A-A0B9-8635C130785E}" vid="{C15942D4-84AC-4FF6-826E-60CE6846A6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 EN</Template>
  <TotalTime>94</TotalTime>
  <Words>818</Words>
  <Application>Microsoft Office PowerPoint</Application>
  <PresentationFormat>On-screen Show (16:9)</PresentationFormat>
  <Paragraphs>102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Aangepast ontwerp</vt:lpstr>
      <vt:lpstr>Data Design </vt:lpstr>
      <vt:lpstr>Today’s lesson</vt:lpstr>
      <vt:lpstr>Basic process</vt:lpstr>
      <vt:lpstr>Example</vt:lpstr>
      <vt:lpstr>Output from one process can be the input for another</vt:lpstr>
      <vt:lpstr>And another</vt:lpstr>
      <vt:lpstr>And another</vt:lpstr>
      <vt:lpstr>Exercise</vt:lpstr>
      <vt:lpstr>PowerPoint Presentation</vt:lpstr>
      <vt:lpstr>From this to that</vt:lpstr>
      <vt:lpstr> devil's triangle </vt:lpstr>
      <vt:lpstr>Throughput time</vt:lpstr>
      <vt:lpstr>What is the throughput time?</vt:lpstr>
      <vt:lpstr>Bottleneck</vt:lpstr>
      <vt:lpstr>Bottleneck</vt:lpstr>
      <vt:lpstr>PowerPoint Presentation</vt:lpstr>
      <vt:lpstr>PowerPoint Presentation</vt:lpstr>
      <vt:lpstr>PowerPoint Presentation</vt:lpstr>
      <vt:lpstr>PowerPoint Presentation</vt:lpstr>
      <vt:lpstr>Value chain</vt:lpstr>
      <vt:lpstr>Value chain</vt:lpstr>
      <vt:lpstr>Value chain</vt:lpstr>
      <vt:lpstr>Value Chain</vt:lpstr>
      <vt:lpstr>Value Chain</vt:lpstr>
      <vt:lpstr>Value Chain</vt:lpstr>
      <vt:lpstr>Value Chain</vt:lpstr>
      <vt:lpstr>Value Chain</vt:lpstr>
      <vt:lpstr>Exercise value chain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Velthuijs,Kees C.G.</dc:creator>
  <cp:lastModifiedBy>Kuiper,Matthijs M.S.</cp:lastModifiedBy>
  <cp:revision>16</cp:revision>
  <cp:lastPrinted>2014-08-19T14:33:34Z</cp:lastPrinted>
  <dcterms:created xsi:type="dcterms:W3CDTF">2018-05-22T07:15:16Z</dcterms:created>
  <dcterms:modified xsi:type="dcterms:W3CDTF">2019-08-28T13:03:36Z</dcterms:modified>
</cp:coreProperties>
</file>